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62" r:id="rId6"/>
    <p:sldId id="312" r:id="rId7"/>
    <p:sldId id="269" r:id="rId8"/>
    <p:sldId id="270" r:id="rId9"/>
    <p:sldId id="271" r:id="rId10"/>
    <p:sldId id="264" r:id="rId11"/>
    <p:sldId id="272" r:id="rId12"/>
    <p:sldId id="273" r:id="rId13"/>
    <p:sldId id="274" r:id="rId14"/>
    <p:sldId id="278" r:id="rId15"/>
    <p:sldId id="279" r:id="rId16"/>
    <p:sldId id="280" r:id="rId17"/>
    <p:sldId id="281" r:id="rId18"/>
    <p:sldId id="282" r:id="rId19"/>
    <p:sldId id="290" r:id="rId20"/>
    <p:sldId id="283" r:id="rId21"/>
    <p:sldId id="284" r:id="rId22"/>
    <p:sldId id="285" r:id="rId23"/>
    <p:sldId id="275" r:id="rId24"/>
    <p:sldId id="276" r:id="rId25"/>
    <p:sldId id="277" r:id="rId26"/>
    <p:sldId id="287" r:id="rId27"/>
    <p:sldId id="291" r:id="rId28"/>
    <p:sldId id="307" r:id="rId29"/>
    <p:sldId id="292" r:id="rId30"/>
    <p:sldId id="294" r:id="rId31"/>
    <p:sldId id="296" r:id="rId32"/>
    <p:sldId id="297" r:id="rId33"/>
    <p:sldId id="298" r:id="rId34"/>
    <p:sldId id="299" r:id="rId35"/>
    <p:sldId id="300" r:id="rId36"/>
    <p:sldId id="301" r:id="rId37"/>
    <p:sldId id="302" r:id="rId38"/>
    <p:sldId id="303" r:id="rId39"/>
    <p:sldId id="304" r:id="rId40"/>
    <p:sldId id="305" r:id="rId41"/>
    <p:sldId id="310" r:id="rId42"/>
    <p:sldId id="308" r:id="rId43"/>
    <p:sldId id="306" r:id="rId44"/>
    <p:sldId id="313" r:id="rId45"/>
    <p:sldId id="314" r:id="rId46"/>
    <p:sldId id="315" r:id="rId47"/>
    <p:sldId id="337" r:id="rId48"/>
    <p:sldId id="340" r:id="rId49"/>
    <p:sldId id="263" r:id="rId50"/>
    <p:sldId id="341" r:id="rId51"/>
    <p:sldId id="342" r:id="rId52"/>
    <p:sldId id="267" r:id="rId53"/>
    <p:sldId id="343" r:id="rId54"/>
    <p:sldId id="344" r:id="rId55"/>
    <p:sldId id="345" r:id="rId56"/>
    <p:sldId id="346" r:id="rId57"/>
    <p:sldId id="347" r:id="rId58"/>
    <p:sldId id="348" r:id="rId59"/>
    <p:sldId id="349" r:id="rId60"/>
    <p:sldId id="350" r:id="rId61"/>
    <p:sldId id="351" r:id="rId62"/>
    <p:sldId id="352" r:id="rId63"/>
    <p:sldId id="355" r:id="rId64"/>
    <p:sldId id="354" r:id="rId65"/>
    <p:sldId id="356" r:id="rId66"/>
    <p:sldId id="357" r:id="rId67"/>
    <p:sldId id="358" r:id="rId68"/>
    <p:sldId id="359" r:id="rId69"/>
    <p:sldId id="360" r:id="rId70"/>
    <p:sldId id="361" r:id="rId71"/>
    <p:sldId id="362" r:id="rId72"/>
    <p:sldId id="363" r:id="rId73"/>
    <p:sldId id="364" r:id="rId74"/>
    <p:sldId id="365" r:id="rId75"/>
    <p:sldId id="366" r:id="rId76"/>
    <p:sldId id="367" r:id="rId77"/>
    <p:sldId id="368" r:id="rId78"/>
    <p:sldId id="338" r:id="rId79"/>
    <p:sldId id="353" r:id="rId8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2" d="100"/>
          <a:sy n="62" d="100"/>
        </p:scale>
        <p:origin x="1400" y="5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20.wmf"/><Relationship Id="rId1" Type="http://schemas.openxmlformats.org/officeDocument/2006/relationships/image" Target="../media/image19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2/14/2020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2/14/2020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2/14/2020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8.w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0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19.w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21.wmf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emf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emf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emf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emf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 to optimization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81271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What is Optimization?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b="1"/>
              <a:t>Optimization</a:t>
            </a:r>
            <a:r>
              <a:rPr lang="en-US" altLang="en-US"/>
              <a:t> is the mathematical discipline which is concerned with finding the maxima and minima of functions, possibly subject to constraints. </a:t>
            </a:r>
          </a:p>
        </p:txBody>
      </p:sp>
    </p:spTree>
    <p:extLst>
      <p:ext uri="{BB962C8B-B14F-4D97-AF65-F5344CB8AC3E}">
        <p14:creationId xmlns:p14="http://schemas.microsoft.com/office/powerpoint/2010/main" val="1161211979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 algorithm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Is a set of steps that is used to solve an optimization problem</a:t>
            </a:r>
          </a:p>
        </p:txBody>
      </p:sp>
    </p:spTree>
    <p:extLst>
      <p:ext uri="{BB962C8B-B14F-4D97-AF65-F5344CB8AC3E}">
        <p14:creationId xmlns:p14="http://schemas.microsoft.com/office/powerpoint/2010/main" val="37442739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877" y="838200"/>
            <a:ext cx="8463920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969790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120" y="1143000"/>
            <a:ext cx="8196390" cy="4791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483202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1" y="500270"/>
            <a:ext cx="7577138" cy="56004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039588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95" y="381000"/>
            <a:ext cx="8556468" cy="57911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104196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732" y="533400"/>
            <a:ext cx="8457761" cy="5714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266182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04800"/>
            <a:ext cx="8143807" cy="5965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629956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1" y="573459"/>
            <a:ext cx="7958138" cy="52320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58793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259" y="990600"/>
            <a:ext cx="8301222" cy="46481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535573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Choosing a set of inputs to produce the best possible output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9713" y="3200400"/>
            <a:ext cx="6124575" cy="173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073990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804" y="609600"/>
            <a:ext cx="7984995" cy="54101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140858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868" y="457200"/>
            <a:ext cx="7743245" cy="551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900947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362758"/>
            <a:ext cx="7952807" cy="60380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871742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What do we optimize?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A real function of n variables</a:t>
            </a:r>
          </a:p>
          <a:p>
            <a:pPr eaLnBrk="1" hangingPunct="1"/>
            <a:endParaRPr lang="en-US" altLang="en-US"/>
          </a:p>
          <a:p>
            <a:pPr eaLnBrk="1" hangingPunct="1"/>
            <a:endParaRPr lang="en-US" altLang="en-US"/>
          </a:p>
          <a:p>
            <a:pPr eaLnBrk="1" hangingPunct="1"/>
            <a:r>
              <a:rPr lang="en-US" altLang="en-US"/>
              <a:t>with or without constrains</a:t>
            </a:r>
          </a:p>
        </p:txBody>
      </p:sp>
      <p:graphicFrame>
        <p:nvGraphicFramePr>
          <p:cNvPr id="6148" name="Object 4"/>
          <p:cNvGraphicFramePr>
            <a:graphicFrameLocks noChangeAspect="1"/>
          </p:cNvGraphicFramePr>
          <p:nvPr/>
        </p:nvGraphicFramePr>
        <p:xfrm>
          <a:off x="2133600" y="2209800"/>
          <a:ext cx="4114800" cy="942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38" name="Equation" r:id="rId3" imgW="1219200" imgH="279400" progId="Equation.3">
                  <p:embed/>
                </p:oleObj>
              </mc:Choice>
              <mc:Fallback>
                <p:oleObj name="Equation" r:id="rId3" imgW="1219200" imgH="279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3600" y="2209800"/>
                        <a:ext cx="4114800" cy="942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422994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Unconstrained optimization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 typeface="Wingdings" pitchFamily="2" charset="2"/>
              <a:buNone/>
            </a:pPr>
            <a:endParaRPr lang="en-US" altLang="en-US"/>
          </a:p>
          <a:p>
            <a:pPr eaLnBrk="1" hangingPunct="1">
              <a:buFont typeface="Wingdings" pitchFamily="2" charset="2"/>
              <a:buNone/>
            </a:pPr>
            <a:endParaRPr lang="en-US" altLang="en-US"/>
          </a:p>
          <a:p>
            <a:pPr eaLnBrk="1" hangingPunct="1"/>
            <a:endParaRPr lang="en-US" altLang="en-US"/>
          </a:p>
          <a:p>
            <a:pPr eaLnBrk="1" hangingPunct="1">
              <a:buFont typeface="Wingdings" pitchFamily="2" charset="2"/>
              <a:buNone/>
            </a:pPr>
            <a:endParaRPr lang="en-US" altLang="en-US"/>
          </a:p>
          <a:p>
            <a:pPr eaLnBrk="1" hangingPunct="1">
              <a:buFont typeface="Wingdings" pitchFamily="2" charset="2"/>
              <a:buNone/>
            </a:pPr>
            <a:endParaRPr lang="en-US" altLang="en-US"/>
          </a:p>
          <a:p>
            <a:pPr eaLnBrk="1" hangingPunct="1"/>
            <a:endParaRPr lang="en-US" altLang="en-US"/>
          </a:p>
        </p:txBody>
      </p:sp>
      <p:graphicFrame>
        <p:nvGraphicFramePr>
          <p:cNvPr id="7172" name="Object 4"/>
          <p:cNvGraphicFramePr>
            <a:graphicFrameLocks noChangeAspect="1"/>
          </p:cNvGraphicFramePr>
          <p:nvPr/>
        </p:nvGraphicFramePr>
        <p:xfrm>
          <a:off x="636588" y="2743200"/>
          <a:ext cx="7796212" cy="1144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90" name="Equation" r:id="rId3" imgW="1815312" imgH="266584" progId="Equation.3">
                  <p:embed/>
                </p:oleObj>
              </mc:Choice>
              <mc:Fallback>
                <p:oleObj name="Equation" r:id="rId3" imgW="1815312" imgH="266584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6588" y="2743200"/>
                        <a:ext cx="7796212" cy="1144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73" name="Object 5"/>
          <p:cNvGraphicFramePr>
            <a:graphicFrameLocks noChangeAspect="1"/>
          </p:cNvGraphicFramePr>
          <p:nvPr/>
        </p:nvGraphicFramePr>
        <p:xfrm>
          <a:off x="4502150" y="3295650"/>
          <a:ext cx="139700" cy="266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91" name="Equation" r:id="rId5" imgW="139579" imgH="266469" progId="Equation.3">
                  <p:embed/>
                </p:oleObj>
              </mc:Choice>
              <mc:Fallback>
                <p:oleObj name="Equation" r:id="rId5" imgW="139579" imgH="266469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02150" y="3295650"/>
                        <a:ext cx="139700" cy="266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425743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Optimization with constraints</a:t>
            </a:r>
          </a:p>
        </p:txBody>
      </p:sp>
      <p:graphicFrame>
        <p:nvGraphicFramePr>
          <p:cNvPr id="8195" name="Object 6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30505962"/>
              </p:ext>
            </p:extLst>
          </p:nvPr>
        </p:nvGraphicFramePr>
        <p:xfrm>
          <a:off x="1752600" y="1828799"/>
          <a:ext cx="3581400" cy="46928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87" name="Equation" r:id="rId3" imgW="1841500" imgH="2413000" progId="Equation.3">
                  <p:embed/>
                </p:oleObj>
              </mc:Choice>
              <mc:Fallback>
                <p:oleObj name="Equation" r:id="rId3" imgW="1841500" imgH="2413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2600" y="1828799"/>
                        <a:ext cx="3581400" cy="469286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6248400" y="2133600"/>
            <a:ext cx="24384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/>
              <a:t>Lagranginan</a:t>
            </a:r>
            <a:r>
              <a:rPr lang="en-US" sz="2800" dirty="0"/>
              <a:t> Multipliers may be used to transform the constraints to a dual problem without constraints</a:t>
            </a:r>
          </a:p>
        </p:txBody>
      </p:sp>
    </p:spTree>
    <p:extLst>
      <p:ext uri="{BB962C8B-B14F-4D97-AF65-F5344CB8AC3E}">
        <p14:creationId xmlns:p14="http://schemas.microsoft.com/office/powerpoint/2010/main" val="16696264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819" y="914400"/>
            <a:ext cx="8651988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670051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96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329109"/>
            <a:ext cx="7552740" cy="40810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627570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 algorithms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Gradient based algorithms</a:t>
            </a:r>
          </a:p>
          <a:p>
            <a:r>
              <a:rPr lang="en-US" dirty="0"/>
              <a:t>Gradient free algorithms</a:t>
            </a:r>
          </a:p>
        </p:txBody>
      </p:sp>
    </p:spTree>
    <p:extLst>
      <p:ext uri="{BB962C8B-B14F-4D97-AF65-F5344CB8AC3E}">
        <p14:creationId xmlns:p14="http://schemas.microsoft.com/office/powerpoint/2010/main" val="19424703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3038" y="1633538"/>
            <a:ext cx="6257925" cy="3590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521245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practice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Allocate a set of scarce resources</a:t>
            </a:r>
          </a:p>
          <a:p>
            <a:r>
              <a:rPr lang="en-US" dirty="0"/>
              <a:t>Design a system optimally</a:t>
            </a:r>
          </a:p>
          <a:p>
            <a:r>
              <a:rPr lang="en-US" dirty="0"/>
              <a:t>Choosing a set of control variables</a:t>
            </a:r>
          </a:p>
        </p:txBody>
      </p:sp>
    </p:spTree>
    <p:extLst>
      <p:ext uri="{BB962C8B-B14F-4D97-AF65-F5344CB8AC3E}">
        <p14:creationId xmlns:p14="http://schemas.microsoft.com/office/powerpoint/2010/main" val="20083929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541" y="1219200"/>
            <a:ext cx="7882121" cy="4357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937573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028" y="1219200"/>
            <a:ext cx="7341772" cy="406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676615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538" y="1543050"/>
            <a:ext cx="6638925" cy="3771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168881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584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6825" y="1609725"/>
            <a:ext cx="6610350" cy="3638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19129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8725" y="1557338"/>
            <a:ext cx="6686550" cy="3743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36156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3013" y="1466850"/>
            <a:ext cx="6657975" cy="392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932375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538" y="1609725"/>
            <a:ext cx="6638925" cy="3638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022839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0650" y="1600200"/>
            <a:ext cx="6362700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9856614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6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6350" y="1524000"/>
            <a:ext cx="6591300" cy="3867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5315904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524000"/>
            <a:ext cx="7712453" cy="4262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862089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505046"/>
            <a:ext cx="7975231" cy="56671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1327427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301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838200"/>
            <a:ext cx="8274670" cy="4689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4954036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Lets Optimize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Suppose we want to find the minimum of the function </a:t>
            </a:r>
          </a:p>
        </p:txBody>
      </p:sp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2057400"/>
            <a:ext cx="3892550" cy="4097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2657807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1614488"/>
            <a:ext cx="5630937" cy="440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1678423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239" y="1219200"/>
            <a:ext cx="8731513" cy="449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2781387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free algorithms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76462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 not require derivatives</a:t>
            </a:r>
          </a:p>
          <a:p>
            <a:r>
              <a:rPr lang="en-US" dirty="0"/>
              <a:t>Can be used for optimization </a:t>
            </a:r>
            <a:r>
              <a:rPr lang="en-US" dirty="0" err="1"/>
              <a:t>probs</a:t>
            </a:r>
            <a:r>
              <a:rPr lang="en-US" dirty="0"/>
              <a:t> where derivatives can’t be used</a:t>
            </a:r>
          </a:p>
          <a:p>
            <a:r>
              <a:rPr lang="en-US" dirty="0"/>
              <a:t>Makes them more flexible</a:t>
            </a:r>
          </a:p>
          <a:p>
            <a:r>
              <a:rPr lang="en-US" dirty="0"/>
              <a:t>Generally much slower than gradient based algorithms</a:t>
            </a:r>
          </a:p>
        </p:txBody>
      </p:sp>
    </p:spTree>
    <p:extLst>
      <p:ext uri="{BB962C8B-B14F-4D97-AF65-F5344CB8AC3E}">
        <p14:creationId xmlns:p14="http://schemas.microsoft.com/office/powerpoint/2010/main" val="47216836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247775"/>
            <a:ext cx="7924800" cy="436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1028007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75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990600"/>
            <a:ext cx="7676753" cy="441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7163667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FE8433-CA22-454F-8B51-FF452C2CA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423" y="685800"/>
            <a:ext cx="7200900" cy="572379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Optimization Cont.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E47AB8-6858-469C-8C38-1E9071E85F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9423" y="1295400"/>
            <a:ext cx="8372036" cy="3961814"/>
          </a:xfrm>
        </p:spPr>
        <p:txBody>
          <a:bodyPr>
            <a:noAutofit/>
          </a:bodyPr>
          <a:lstStyle/>
          <a:p>
            <a:pPr algn="just">
              <a:lnSpc>
                <a:spcPct val="150000"/>
              </a:lnSpc>
              <a:spcBef>
                <a:spcPts val="0"/>
              </a:spcBef>
            </a:pPr>
            <a:r>
              <a:rPr lang="en-US" sz="2400" dirty="0"/>
              <a:t>A prerequisite to the use of optimization techniques is to mathematically model a system.</a:t>
            </a:r>
          </a:p>
          <a:p>
            <a:pPr algn="just">
              <a:lnSpc>
                <a:spcPct val="150000"/>
              </a:lnSpc>
              <a:spcBef>
                <a:spcPts val="0"/>
              </a:spcBef>
            </a:pPr>
            <a:r>
              <a:rPr lang="en-US" sz="2400" dirty="0"/>
              <a:t>Optimization problem components:</a:t>
            </a:r>
          </a:p>
          <a:p>
            <a:pPr lvl="1" algn="just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Decision variables</a:t>
            </a:r>
          </a:p>
          <a:p>
            <a:pPr lvl="1" algn="just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Objective function (to maximize or minimize)</a:t>
            </a:r>
          </a:p>
          <a:p>
            <a:pPr lvl="1" algn="just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Constraints (requirements or limitations)</a:t>
            </a:r>
          </a:p>
          <a:p>
            <a:pPr marL="295275" lvl="1" indent="-295275"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2400" dirty="0"/>
              <a:t>Find the values of the decision variables, </a:t>
            </a:r>
          </a:p>
          <a:p>
            <a:pPr marL="0" lvl="1" indent="0" algn="just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2400" dirty="0"/>
              <a:t>	that maximize/ minimize object function value,</a:t>
            </a:r>
          </a:p>
          <a:p>
            <a:pPr marL="0" lvl="1" indent="0" algn="just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2400" dirty="0"/>
              <a:t>	while staying within the constraint.</a:t>
            </a:r>
          </a:p>
          <a:p>
            <a:pPr algn="just">
              <a:lnSpc>
                <a:spcPct val="150000"/>
              </a:lnSpc>
              <a:spcBef>
                <a:spcPts val="0"/>
              </a:spcBef>
            </a:pP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88F39B-92E4-48A7-986B-EC99918714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16" y="192283"/>
            <a:ext cx="8975844" cy="6284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628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FE8433-CA22-454F-8B51-FF452C2CA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423" y="304800"/>
            <a:ext cx="7200900" cy="572379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Optimization Cont.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E47AB8-6858-469C-8C38-1E9071E85F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9423" y="914986"/>
            <a:ext cx="8372036" cy="3961814"/>
          </a:xfrm>
        </p:spPr>
        <p:txBody>
          <a:bodyPr>
            <a:noAutofit/>
          </a:bodyPr>
          <a:lstStyle/>
          <a:p>
            <a:pPr algn="just">
              <a:lnSpc>
                <a:spcPct val="150000"/>
              </a:lnSpc>
              <a:spcBef>
                <a:spcPts val="0"/>
              </a:spcBef>
            </a:pPr>
            <a:r>
              <a:rPr lang="en-US" sz="2400" dirty="0"/>
              <a:t>A prerequisite to the use of optimization techniques is to mathematically model a system.</a:t>
            </a:r>
          </a:p>
          <a:p>
            <a:pPr algn="just">
              <a:lnSpc>
                <a:spcPct val="150000"/>
              </a:lnSpc>
              <a:spcBef>
                <a:spcPts val="0"/>
              </a:spcBef>
            </a:pPr>
            <a:r>
              <a:rPr lang="en-US" sz="2400" dirty="0"/>
              <a:t>Optimization problem components:</a:t>
            </a:r>
          </a:p>
          <a:p>
            <a:pPr lvl="1" algn="just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Decision variables</a:t>
            </a:r>
          </a:p>
          <a:p>
            <a:pPr lvl="1" algn="just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Objective function (to maximize or minimize)</a:t>
            </a:r>
          </a:p>
          <a:p>
            <a:pPr lvl="1" algn="just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Constraints (requirements or limitations)</a:t>
            </a:r>
          </a:p>
          <a:p>
            <a:pPr marL="295275" lvl="1" indent="-295275"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2400" dirty="0"/>
              <a:t>Find the values of the decision variables, </a:t>
            </a:r>
          </a:p>
          <a:p>
            <a:pPr marL="0" lvl="1" indent="0" algn="just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2400" dirty="0"/>
              <a:t>	that maximize/ minimize object function value,</a:t>
            </a:r>
          </a:p>
          <a:p>
            <a:pPr marL="0" lvl="1" indent="0" algn="just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2400" dirty="0"/>
              <a:t>	while staying within the constraint.</a:t>
            </a:r>
          </a:p>
          <a:p>
            <a:pPr algn="just">
              <a:lnSpc>
                <a:spcPct val="150000"/>
              </a:lnSpc>
              <a:spcBef>
                <a:spcPts val="0"/>
              </a:spcBef>
            </a:pPr>
            <a:endParaRPr lang="en-US" sz="240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CB9AC99-4B5F-435E-8CD2-2ABC821CEECC}"/>
              </a:ext>
            </a:extLst>
          </p:cNvPr>
          <p:cNvSpPr/>
          <p:nvPr/>
        </p:nvSpPr>
        <p:spPr>
          <a:xfrm>
            <a:off x="6302106" y="4308623"/>
            <a:ext cx="2210386" cy="52567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3A89C0-16DA-4705-B726-06E6C57B5618}"/>
              </a:ext>
            </a:extLst>
          </p:cNvPr>
          <p:cNvSpPr txBox="1"/>
          <p:nvPr/>
        </p:nvSpPr>
        <p:spPr>
          <a:xfrm>
            <a:off x="6504550" y="4401994"/>
            <a:ext cx="1805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Single Objective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CAA810B-425A-42FA-ABE3-03EFAAC13EB2}"/>
              </a:ext>
            </a:extLst>
          </p:cNvPr>
          <p:cNvSpPr/>
          <p:nvPr/>
        </p:nvSpPr>
        <p:spPr>
          <a:xfrm>
            <a:off x="6302106" y="5751981"/>
            <a:ext cx="2210386" cy="6488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4DE95A-5602-4383-A3BC-1E8A7146F9EE}"/>
              </a:ext>
            </a:extLst>
          </p:cNvPr>
          <p:cNvSpPr txBox="1"/>
          <p:nvPr/>
        </p:nvSpPr>
        <p:spPr>
          <a:xfrm>
            <a:off x="6553200" y="5879068"/>
            <a:ext cx="1805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Multi-Objectives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3D87526-2F44-4DB6-9EF6-E68E2F042D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602" y="152401"/>
            <a:ext cx="8653656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148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1" y="381000"/>
            <a:ext cx="7558088" cy="57376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1072218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FE8433-CA22-454F-8B51-FF452C2CA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423" y="1076179"/>
            <a:ext cx="7200900" cy="572379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Optimization Cont.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E47AB8-6858-469C-8C38-1E9071E85F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820008"/>
            <a:ext cx="9031459" cy="3961814"/>
          </a:xfrm>
        </p:spPr>
        <p:txBody>
          <a:bodyPr>
            <a:noAutofit/>
          </a:bodyPr>
          <a:lstStyle/>
          <a:p>
            <a:pPr algn="just">
              <a:lnSpc>
                <a:spcPct val="150000"/>
              </a:lnSpc>
              <a:spcBef>
                <a:spcPts val="0"/>
              </a:spcBef>
            </a:pPr>
            <a:r>
              <a:rPr lang="en-US" sz="2800" dirty="0"/>
              <a:t>Feasible Solutions:</a:t>
            </a:r>
          </a:p>
          <a:p>
            <a:pPr marL="0" indent="0" algn="just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2800" dirty="0"/>
              <a:t>	Solutions that satisfy all constraints</a:t>
            </a:r>
          </a:p>
          <a:p>
            <a:pPr algn="just">
              <a:lnSpc>
                <a:spcPct val="150000"/>
              </a:lnSpc>
              <a:spcBef>
                <a:spcPts val="0"/>
              </a:spcBef>
            </a:pPr>
            <a:r>
              <a:rPr lang="en-US" sz="2800" dirty="0"/>
              <a:t>Optimal Solution:</a:t>
            </a:r>
          </a:p>
          <a:p>
            <a:pPr marL="397764" lvl="1" indent="0" algn="just">
              <a:lnSpc>
                <a:spcPct val="150000"/>
              </a:lnSpc>
              <a:spcBef>
                <a:spcPts val="0"/>
              </a:spcBef>
              <a:buNone/>
            </a:pPr>
            <a:r>
              <a:rPr lang="en-US" dirty="0"/>
              <a:t>	The feasible solution with the largest objective value (for maximization problems) OR</a:t>
            </a:r>
          </a:p>
          <a:p>
            <a:pPr marL="397764" lvl="1" indent="0" algn="just">
              <a:lnSpc>
                <a:spcPct val="150000"/>
              </a:lnSpc>
              <a:spcBef>
                <a:spcPts val="0"/>
              </a:spcBef>
              <a:buNone/>
            </a:pPr>
            <a:r>
              <a:rPr lang="en-US" dirty="0"/>
              <a:t>	 smallest objective value (for minimization problems)</a:t>
            </a:r>
          </a:p>
          <a:p>
            <a:pPr algn="just">
              <a:lnSpc>
                <a:spcPct val="150000"/>
              </a:lnSpc>
              <a:spcBef>
                <a:spcPts val="0"/>
              </a:spcBef>
            </a:pPr>
            <a:endParaRPr lang="en-US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4F38A8-1110-4221-9589-1D2A513C11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548" y="152400"/>
            <a:ext cx="9164548" cy="624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48233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A8D367-346A-4109-A685-D3E20571D1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Optimization algorithms – Another classification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0E5688-BC0C-4907-B271-793CE6E535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67817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val 13">
            <a:extLst>
              <a:ext uri="{FF2B5EF4-FFF2-40B4-BE49-F238E27FC236}">
                <a16:creationId xmlns:a16="http://schemas.microsoft.com/office/drawing/2014/main" id="{E26F5401-CDBD-4487-B6D1-2B3ADEFC5DFC}"/>
              </a:ext>
            </a:extLst>
          </p:cNvPr>
          <p:cNvSpPr/>
          <p:nvPr/>
        </p:nvSpPr>
        <p:spPr>
          <a:xfrm>
            <a:off x="709975" y="1966066"/>
            <a:ext cx="1313570" cy="146293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FE8433-CA22-454F-8B51-FF452C2CA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423" y="304800"/>
            <a:ext cx="7200900" cy="572379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Optimization Techniques – Another Classification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CA86EC-1057-4787-90AD-6A4D5A914E25}"/>
              </a:ext>
            </a:extLst>
          </p:cNvPr>
          <p:cNvSpPr txBox="1"/>
          <p:nvPr/>
        </p:nvSpPr>
        <p:spPr>
          <a:xfrm>
            <a:off x="2818813" y="1754536"/>
            <a:ext cx="632518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Linear Programming (LP)</a:t>
            </a:r>
          </a:p>
          <a:p>
            <a:r>
              <a:rPr lang="en-US" sz="1400" b="1" dirty="0"/>
              <a:t>- Objective function and the constraints are linear functions of the decision variables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46CCEE-4D20-4DBC-8D17-4103BB72E98B}"/>
              </a:ext>
            </a:extLst>
          </p:cNvPr>
          <p:cNvSpPr txBox="1"/>
          <p:nvPr/>
        </p:nvSpPr>
        <p:spPr>
          <a:xfrm>
            <a:off x="2818814" y="2977789"/>
            <a:ext cx="437595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Non-Linear Programming</a:t>
            </a:r>
          </a:p>
          <a:p>
            <a:r>
              <a:rPr lang="en-US" sz="1400" b="1" dirty="0"/>
              <a:t>- </a:t>
            </a:r>
            <a:r>
              <a:rPr lang="en-US" sz="1400" b="1" dirty="0" err="1"/>
              <a:t>Lagrangian</a:t>
            </a:r>
            <a:r>
              <a:rPr lang="en-US" sz="1400" b="1" dirty="0"/>
              <a:t> techniques</a:t>
            </a:r>
          </a:p>
          <a:p>
            <a:r>
              <a:rPr lang="en-US" sz="1400" b="1" dirty="0"/>
              <a:t>- </a:t>
            </a:r>
            <a:r>
              <a:rPr lang="en-US" sz="1400" b="1" dirty="0" err="1"/>
              <a:t>Karush</a:t>
            </a:r>
            <a:r>
              <a:rPr lang="en-US" sz="1400" b="1" dirty="0"/>
              <a:t>-Kuhn-Tucker Conditions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0488B2-137A-4E03-BAC2-CA5B354E8CE5}"/>
              </a:ext>
            </a:extLst>
          </p:cNvPr>
          <p:cNvSpPr txBox="1"/>
          <p:nvPr/>
        </p:nvSpPr>
        <p:spPr>
          <a:xfrm>
            <a:off x="877469" y="2331617"/>
            <a:ext cx="9785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FF0000"/>
                </a:solidFill>
              </a:rPr>
              <a:t>Optimal</a:t>
            </a:r>
          </a:p>
          <a:p>
            <a:pPr algn="ctr"/>
            <a:r>
              <a:rPr lang="en-US" sz="1400" b="1" dirty="0">
                <a:solidFill>
                  <a:srgbClr val="FF0000"/>
                </a:solidFill>
              </a:rPr>
              <a:t>Solution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6DE7B59-C566-47B9-B9F7-CA9915C42673}"/>
              </a:ext>
            </a:extLst>
          </p:cNvPr>
          <p:cNvSpPr txBox="1"/>
          <p:nvPr/>
        </p:nvSpPr>
        <p:spPr>
          <a:xfrm>
            <a:off x="2818813" y="2470323"/>
            <a:ext cx="44102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(Mixed) Integer Linear Programming (ILP)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3DE1889-AA24-4D07-AB5D-5D19675DF2DB}"/>
              </a:ext>
            </a:extLst>
          </p:cNvPr>
          <p:cNvSpPr txBox="1"/>
          <p:nvPr/>
        </p:nvSpPr>
        <p:spPr>
          <a:xfrm>
            <a:off x="2818814" y="3946920"/>
            <a:ext cx="62020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Dynamic Programming</a:t>
            </a:r>
          </a:p>
          <a:p>
            <a:r>
              <a:rPr lang="en-US" sz="1400" b="1" dirty="0"/>
              <a:t>- When a problem can be decomposed into sub-problems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3EC52B0-7C26-459E-B59A-13AFFCDBF148}"/>
              </a:ext>
            </a:extLst>
          </p:cNvPr>
          <p:cNvSpPr/>
          <p:nvPr/>
        </p:nvSpPr>
        <p:spPr>
          <a:xfrm>
            <a:off x="709975" y="4160467"/>
            <a:ext cx="1313570" cy="146293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45D11C7-A707-4A21-BADB-06274C863DE6}"/>
              </a:ext>
            </a:extLst>
          </p:cNvPr>
          <p:cNvSpPr txBox="1"/>
          <p:nvPr/>
        </p:nvSpPr>
        <p:spPr>
          <a:xfrm>
            <a:off x="840099" y="4580310"/>
            <a:ext cx="105332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Feasible</a:t>
            </a:r>
          </a:p>
          <a:p>
            <a:pPr algn="ctr"/>
            <a:r>
              <a:rPr lang="en-US" sz="1400" b="1" dirty="0"/>
              <a:t>Solutions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27D0938-65C6-4445-A4E4-6185AA0645EB}"/>
              </a:ext>
            </a:extLst>
          </p:cNvPr>
          <p:cNvSpPr txBox="1"/>
          <p:nvPr/>
        </p:nvSpPr>
        <p:spPr>
          <a:xfrm>
            <a:off x="2818814" y="4661763"/>
            <a:ext cx="1960732" cy="1431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Heuristic Approaches</a:t>
            </a:r>
          </a:p>
          <a:p>
            <a:pPr marL="257175" indent="-257175">
              <a:buFontTx/>
              <a:buChar char="-"/>
            </a:pPr>
            <a:r>
              <a:rPr lang="en-US" sz="1400" b="1" dirty="0"/>
              <a:t>Genetic Programming</a:t>
            </a:r>
          </a:p>
          <a:p>
            <a:pPr marL="257175" indent="-257175">
              <a:buFontTx/>
              <a:buChar char="-"/>
            </a:pPr>
            <a:r>
              <a:rPr lang="en-US" sz="1400" b="1" dirty="0"/>
              <a:t>Hill climbing</a:t>
            </a:r>
          </a:p>
          <a:p>
            <a:pPr marL="257175" indent="-257175">
              <a:buFontTx/>
              <a:buChar char="-"/>
            </a:pPr>
            <a:r>
              <a:rPr lang="en-US" sz="1400" b="1" dirty="0"/>
              <a:t>Iterated Local Search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7EE3160-4D6C-4C06-A8F0-51A63E4A3964}"/>
              </a:ext>
            </a:extLst>
          </p:cNvPr>
          <p:cNvSpPr txBox="1"/>
          <p:nvPr/>
        </p:nvSpPr>
        <p:spPr>
          <a:xfrm>
            <a:off x="5414303" y="4699189"/>
            <a:ext cx="19607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>
              <a:buFontTx/>
              <a:buChar char="-"/>
            </a:pPr>
            <a:endParaRPr lang="en-US" sz="1400" b="1" dirty="0"/>
          </a:p>
          <a:p>
            <a:pPr marL="257175" indent="-257175">
              <a:buFontTx/>
              <a:buChar char="-"/>
            </a:pPr>
            <a:r>
              <a:rPr lang="en-US" sz="1400" b="1" dirty="0"/>
              <a:t>Simulated annealing</a:t>
            </a:r>
          </a:p>
          <a:p>
            <a:pPr marL="257175" indent="-257175">
              <a:buFontTx/>
              <a:buChar char="-"/>
            </a:pPr>
            <a:r>
              <a:rPr lang="en-US" sz="1400" b="1" dirty="0"/>
              <a:t>Ant algorithm</a:t>
            </a:r>
          </a:p>
          <a:p>
            <a:pPr marL="257175" indent="-257175">
              <a:buFontTx/>
              <a:buChar char="-"/>
            </a:pPr>
            <a:r>
              <a:rPr lang="en-US" sz="1400" b="1" dirty="0" err="1"/>
              <a:t>Tabu</a:t>
            </a:r>
            <a:r>
              <a:rPr lang="en-US" sz="1400" b="1" dirty="0"/>
              <a:t> search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EB026A0-0806-4A04-8E9B-EA4DDA1B43EE}"/>
              </a:ext>
            </a:extLst>
          </p:cNvPr>
          <p:cNvCxnSpPr>
            <a:cxnSpLocks/>
            <a:endCxn id="4" idx="1"/>
          </p:cNvCxnSpPr>
          <p:nvPr/>
        </p:nvCxnSpPr>
        <p:spPr>
          <a:xfrm flipV="1">
            <a:off x="1893420" y="2123868"/>
            <a:ext cx="925393" cy="20775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2BDF8F4-C914-4922-9F7B-00DF2F57E1E4}"/>
              </a:ext>
            </a:extLst>
          </p:cNvPr>
          <p:cNvCxnSpPr>
            <a:cxnSpLocks/>
            <a:stCxn id="14" idx="6"/>
          </p:cNvCxnSpPr>
          <p:nvPr/>
        </p:nvCxnSpPr>
        <p:spPr>
          <a:xfrm flipV="1">
            <a:off x="2023545" y="2646947"/>
            <a:ext cx="769987" cy="5058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C9A20D0-1F69-4B64-B887-E7512C075720}"/>
              </a:ext>
            </a:extLst>
          </p:cNvPr>
          <p:cNvCxnSpPr>
            <a:cxnSpLocks/>
          </p:cNvCxnSpPr>
          <p:nvPr/>
        </p:nvCxnSpPr>
        <p:spPr>
          <a:xfrm>
            <a:off x="1949234" y="2954864"/>
            <a:ext cx="835260" cy="16962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801721A-DB2C-4920-81EB-71BAE0A503FA}"/>
              </a:ext>
            </a:extLst>
          </p:cNvPr>
          <p:cNvCxnSpPr>
            <a:cxnSpLocks/>
          </p:cNvCxnSpPr>
          <p:nvPr/>
        </p:nvCxnSpPr>
        <p:spPr>
          <a:xfrm>
            <a:off x="1893420" y="3124490"/>
            <a:ext cx="925394" cy="95256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2B0CA47-7126-405A-AF2C-97A4EABEE245}"/>
              </a:ext>
            </a:extLst>
          </p:cNvPr>
          <p:cNvCxnSpPr>
            <a:cxnSpLocks/>
          </p:cNvCxnSpPr>
          <p:nvPr/>
        </p:nvCxnSpPr>
        <p:spPr>
          <a:xfrm flipV="1">
            <a:off x="1949234" y="4155036"/>
            <a:ext cx="863861" cy="36896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F8164E2-E9A0-48ED-9E22-55447BEF7ECD}"/>
              </a:ext>
            </a:extLst>
          </p:cNvPr>
          <p:cNvCxnSpPr>
            <a:cxnSpLocks/>
            <a:stCxn id="15" idx="6"/>
          </p:cNvCxnSpPr>
          <p:nvPr/>
        </p:nvCxnSpPr>
        <p:spPr>
          <a:xfrm flipV="1">
            <a:off x="2023545" y="4853519"/>
            <a:ext cx="764665" cy="3841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7CE1EDA5-6BC5-4271-8FB4-EF3101C806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020908" cy="632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999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/>
      <p:bldP spid="17" grpId="0"/>
      <p:bldP spid="18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65F22A-5777-4467-B1E9-F3BA63D366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1B7BAC-14B3-4211-BBF5-6087A7B968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F0A47F-1978-4108-9BA1-B344CEFB7B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274638"/>
            <a:ext cx="9097650" cy="6430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26929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7615EC-168A-464B-A51F-1E53608CCF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EB940A-F59A-438B-B83C-5FB8538BC4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9BD27A-AE56-49EC-AFB9-96A346E521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380" y="274638"/>
            <a:ext cx="8845620" cy="6126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86705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DBBA1-A875-4F47-85CA-F034FF86F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551B7D-D958-4A07-81B7-00F4F869C9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69CD11-2B0E-4814-8EBE-09415F141E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274638"/>
            <a:ext cx="8858332" cy="6308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40744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289B4-FB91-4485-A682-9A3F2BA46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D03D29-3271-495B-9F25-700A2F9664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2BBD69-A21D-4ADE-BF7B-09D14E5C65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170" y="262531"/>
            <a:ext cx="8787660" cy="5863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65236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87CD6-7059-49D5-B062-981AF41DB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DFFCDD-E74C-4AC4-97F0-7AB95382A6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52C28F-86CF-44D7-BA36-A0858C3ECC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1" y="274638"/>
            <a:ext cx="9027744" cy="5668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4825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F548AA-23F8-4675-9CDE-3AE8E1789C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5707C7-55B1-416D-B58D-F75821AEDE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40490E-B50A-491F-A7C0-066E71C17C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9427" y="381000"/>
            <a:ext cx="9082909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03607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85233-8DF2-4932-8061-9FBB29D29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B55E79-D2F2-4BC9-A5D3-861F212F76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9FA36E-DEA9-473A-8C89-0AF3CF20E2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351" y="274638"/>
            <a:ext cx="8974487" cy="6308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0457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Machine learning is an application of optimization</a:t>
            </a:r>
          </a:p>
        </p:txBody>
      </p:sp>
    </p:spTree>
    <p:extLst>
      <p:ext uri="{BB962C8B-B14F-4D97-AF65-F5344CB8AC3E}">
        <p14:creationId xmlns:p14="http://schemas.microsoft.com/office/powerpoint/2010/main" val="86477949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62E7C-902B-45C3-A842-008993B27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08F86F-0409-4FC0-B535-3B01FC32FC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0060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64063E-309C-4280-A9DD-9F76B32157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1" y="457200"/>
            <a:ext cx="9022079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17616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1D9834-8732-4764-A522-F18FC15DD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Linear Programming  - Simplex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75DDFE-B56E-4CA1-92E0-C2AC63F201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62625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89D867-4CFF-4B39-81F8-94F484EA9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Programming – Solver 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B96C70-8062-4BBA-B745-A90CCA7EE4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34695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6DC3E2-1791-4BEB-A694-D27551566A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Integer Linear Programming (ILP)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CD76E7-384A-4E4B-AC02-DCB55D3FDC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Used when the variables have to be integers</a:t>
            </a:r>
          </a:p>
          <a:p>
            <a:r>
              <a:rPr lang="en-US" dirty="0"/>
              <a:t>MILP (Mixed Integer Linear Programming)</a:t>
            </a:r>
          </a:p>
        </p:txBody>
      </p:sp>
    </p:spTree>
    <p:extLst>
      <p:ext uri="{BB962C8B-B14F-4D97-AF65-F5344CB8AC3E}">
        <p14:creationId xmlns:p14="http://schemas.microsoft.com/office/powerpoint/2010/main" val="175842402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1ADC83-4536-47F9-BB88-4F7C47567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4BA777-E75A-43C3-94A8-9C3451CF1D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A4FE08-96D3-4EB8-BF1F-C66FE4570D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46" y="457200"/>
            <a:ext cx="9034653" cy="5286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338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A49AD-F02D-4D5E-A10C-2BEA909F6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3A4131-D16F-4FDF-98CD-A2C0ED6861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86F783-3732-4B11-9FA0-7EDB9C88E7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457200"/>
            <a:ext cx="8983264" cy="601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49364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8648FA-AC87-4976-920C-15F39D50AF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F748B0-6DB8-4B26-886F-2E80B81460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233DEB-2F8A-4863-A162-67731C286E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807" y="274638"/>
            <a:ext cx="8610981" cy="6507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30580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EAA86-5235-4C81-9BA4-A7C1E0EC98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A4C092-8101-4B3F-B178-66B2607D1C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EE73EF-CBBF-4351-8054-49F6573D28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" y="562814"/>
            <a:ext cx="8323195" cy="6020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72771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D74C13-98E3-4E5E-9DD7-4F4EDFD12E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76D534-8DC1-49FE-9E6E-5BAFFFD923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ACA158-F64F-4B92-87DB-333A0D0B4B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6088"/>
            <a:ext cx="9074697" cy="6357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27816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527EFF-ED15-4720-A8D8-C0C2665FEF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33754B-8D82-4532-9DB7-43D23B2F9F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2E5E44-506E-4502-85BE-6447BF87B1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20" y="274638"/>
            <a:ext cx="8937360" cy="6308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2393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399" y="1600201"/>
            <a:ext cx="6848476" cy="3424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1327369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B707BA-91D5-4850-977F-4447FE1A9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6C0321-46FE-4605-A411-147102CB85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02676D-A05C-44B9-AC86-BA364C4FFC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47" y="274638"/>
            <a:ext cx="8896706" cy="6308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41793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2C394-071A-4DAE-8150-5376A4D34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DAE6AA-7AE8-41AB-AC69-752E873215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8D983F-77C1-4A55-B915-1556692B0E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35" y="381000"/>
            <a:ext cx="8958136" cy="6019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86217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761545-389F-41E7-AE56-A8D4BAB3CB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B81CD1-4893-4C00-A514-DBBF212B46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E59425-BCD2-4718-9182-E35805B7C6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703" y="274638"/>
            <a:ext cx="8788594" cy="6308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45110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0ACAA4-A291-4EAA-812E-2B832A414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D9AC1B-96FC-4084-8482-3600BA51DE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72E70A-504D-4B4E-B443-6358191374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878" y="381000"/>
            <a:ext cx="8723846" cy="6202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66314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C9AA00-BD75-4904-8101-94E6C7D57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313B6D-E86D-4E22-849A-97B69885D8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968B5A-32ED-495F-9389-FF29F02F6A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540" y="320676"/>
            <a:ext cx="8854919" cy="6308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18557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C819B-5E0C-4160-9BFD-1EFCCDDE6E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 - 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CF11AC-FC44-4F2E-8117-C26842619F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66826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3445B5-DB73-40EE-88C3-A7BD42B20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 – sample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9435BB-FD5B-46F6-ADAE-94BCBE3331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84158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E7F769-B0EC-4D0A-BE1F-4C0A07A80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Multi-objective optimization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B67EE4-C746-48BC-9E15-E6E73F059B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Most real-world problems are multi-objective optimization problems</a:t>
            </a:r>
          </a:p>
          <a:p>
            <a:r>
              <a:rPr lang="en-US" dirty="0"/>
              <a:t>Have to find a trade-off between multiple objectives</a:t>
            </a:r>
          </a:p>
          <a:p>
            <a:r>
              <a:rPr lang="en-US" dirty="0"/>
              <a:t>One method is to derive a single objective by having a weighted sum  of the multiple objectives</a:t>
            </a:r>
          </a:p>
        </p:txBody>
      </p:sp>
    </p:spTree>
    <p:extLst>
      <p:ext uri="{BB962C8B-B14F-4D97-AF65-F5344CB8AC3E}">
        <p14:creationId xmlns:p14="http://schemas.microsoft.com/office/powerpoint/2010/main" val="263560480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Optimization is the process of finding the optimal set of inputs to maximize an objective function, with or without constraints</a:t>
            </a:r>
          </a:p>
          <a:p>
            <a:r>
              <a:rPr lang="en-US" dirty="0"/>
              <a:t>Gradient based algorithms</a:t>
            </a:r>
          </a:p>
          <a:p>
            <a:pPr marL="0" indent="0">
              <a:buNone/>
            </a:pPr>
            <a:r>
              <a:rPr lang="en-US" dirty="0"/>
              <a:t>    - Gradient descent, Stochastic gradient descent…..</a:t>
            </a:r>
          </a:p>
          <a:p>
            <a:r>
              <a:rPr lang="en-US" dirty="0"/>
              <a:t>Gradient free algorithms</a:t>
            </a:r>
          </a:p>
          <a:p>
            <a:pPr marL="0" indent="0">
              <a:buNone/>
            </a:pPr>
            <a:r>
              <a:rPr lang="en-US" dirty="0"/>
              <a:t>    - Genetic algorithms, simulated annealing….</a:t>
            </a:r>
          </a:p>
        </p:txBody>
      </p:sp>
    </p:spTree>
    <p:extLst>
      <p:ext uri="{BB962C8B-B14F-4D97-AF65-F5344CB8AC3E}">
        <p14:creationId xmlns:p14="http://schemas.microsoft.com/office/powerpoint/2010/main" val="336294154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82AC6D-B22D-40CF-8F5D-FC875882B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C5DD8D-9C7E-47CC-B590-5A9A95BA34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Optimal solution  - Linear programming, ILP</a:t>
            </a:r>
          </a:p>
          <a:p>
            <a:r>
              <a:rPr lang="en-US" dirty="0"/>
              <a:t>Feasible solutions (Heuristic based) – Genetic algorithms, Simulated annealing</a:t>
            </a:r>
          </a:p>
          <a:p>
            <a:r>
              <a:rPr lang="en-US" dirty="0"/>
              <a:t>Machine learning is an application of optimization</a:t>
            </a:r>
          </a:p>
        </p:txBody>
      </p:sp>
    </p:spTree>
    <p:extLst>
      <p:ext uri="{BB962C8B-B14F-4D97-AF65-F5344CB8AC3E}">
        <p14:creationId xmlns:p14="http://schemas.microsoft.com/office/powerpoint/2010/main" val="36322857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905000"/>
            <a:ext cx="8034043" cy="4052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997264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675" y="1295400"/>
            <a:ext cx="8005508" cy="403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382984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2881</TotalTime>
  <Words>551</Words>
  <Application>Microsoft Office PowerPoint</Application>
  <PresentationFormat>On-screen Show (4:3)</PresentationFormat>
  <Paragraphs>103</Paragraphs>
  <Slides>79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79</vt:i4>
      </vt:variant>
    </vt:vector>
  </HeadingPairs>
  <TitlesOfParts>
    <vt:vector size="84" baseType="lpstr">
      <vt:lpstr>Arial</vt:lpstr>
      <vt:lpstr>Calibri</vt:lpstr>
      <vt:lpstr>Wingdings</vt:lpstr>
      <vt:lpstr>Office Theme</vt:lpstr>
      <vt:lpstr>Equation</vt:lpstr>
      <vt:lpstr>Introduction to optimization</vt:lpstr>
      <vt:lpstr>PowerPoint Presentation</vt:lpstr>
      <vt:lpstr>In practice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is Optimization?</vt:lpstr>
      <vt:lpstr>Optimization algorithm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do we optimize?</vt:lpstr>
      <vt:lpstr>Unconstrained optimization</vt:lpstr>
      <vt:lpstr>Optimization with constraints</vt:lpstr>
      <vt:lpstr>PowerPoint Presentation</vt:lpstr>
      <vt:lpstr>PowerPoint Presentation</vt:lpstr>
      <vt:lpstr>Optimization algorithms</vt:lpstr>
      <vt:lpstr>Gradient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Lets Optimize</vt:lpstr>
      <vt:lpstr>PowerPoint Presentation</vt:lpstr>
      <vt:lpstr>PowerPoint Presentation</vt:lpstr>
      <vt:lpstr>Gradient free algorithms</vt:lpstr>
      <vt:lpstr>PowerPoint Presentation</vt:lpstr>
      <vt:lpstr>PowerPoint Presentation</vt:lpstr>
      <vt:lpstr>PowerPoint Presentation</vt:lpstr>
      <vt:lpstr>Optimization Cont.</vt:lpstr>
      <vt:lpstr>Optimization Cont.</vt:lpstr>
      <vt:lpstr>Optimization Cont.</vt:lpstr>
      <vt:lpstr>Optimization algorithms – Another classification</vt:lpstr>
      <vt:lpstr>Optimization Techniques – Another Classification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Linear Programming  - Simplex Method</vt:lpstr>
      <vt:lpstr>Linear Programming – Solver demo</vt:lpstr>
      <vt:lpstr>Integer Linear Programming (ILP)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GA - demo</vt:lpstr>
      <vt:lpstr>GA – sample code</vt:lpstr>
      <vt:lpstr>Multi-objective optimization</vt:lpstr>
      <vt:lpstr>Summary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optimization</dc:title>
  <dc:creator>Dharshana Kasthurirathna</dc:creator>
  <cp:lastModifiedBy>Administrator</cp:lastModifiedBy>
  <cp:revision>41</cp:revision>
  <dcterms:created xsi:type="dcterms:W3CDTF">2006-08-16T00:00:00Z</dcterms:created>
  <dcterms:modified xsi:type="dcterms:W3CDTF">2020-02-14T09:46:36Z</dcterms:modified>
</cp:coreProperties>
</file>